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63" r:id="rId2"/>
    <p:sldMasterId id="2147483670" r:id="rId3"/>
  </p:sldMasterIdLst>
  <p:notesMasterIdLst>
    <p:notesMasterId r:id="rId6"/>
  </p:notesMasterIdLst>
  <p:sldIdLst>
    <p:sldId id="257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au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5563"/>
    <a:srgbClr val="FDFDFD"/>
    <a:srgbClr val="F7F7F7"/>
    <a:srgbClr val="F0F0F0"/>
    <a:srgbClr val="AE2573"/>
    <a:srgbClr val="CCCCFF"/>
    <a:srgbClr val="330072"/>
    <a:srgbClr val="003087"/>
    <a:srgbClr val="0074C5"/>
    <a:srgbClr val="78BE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2"/>
  </p:normalViewPr>
  <p:slideViewPr>
    <p:cSldViewPr snapToGrid="0" snapToObjects="1">
      <p:cViewPr varScale="1">
        <p:scale>
          <a:sx n="106" d="100"/>
          <a:sy n="106" d="100"/>
        </p:scale>
        <p:origin x="1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2F5C7-1055-406A-9F57-E18A7119BA60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D189C-ACF6-47CE-A64A-015B31EE1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21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BD8893B-39BC-DB44-8235-8969F67FD63B}"/>
              </a:ext>
            </a:extLst>
          </p:cNvPr>
          <p:cNvSpPr/>
          <p:nvPr userDrawn="1"/>
        </p:nvSpPr>
        <p:spPr>
          <a:xfrm>
            <a:off x="378038" y="3265577"/>
            <a:ext cx="5451262" cy="1535024"/>
          </a:xfrm>
          <a:prstGeom prst="rect">
            <a:avLst/>
          </a:prstGeom>
          <a:noFill/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670D795-EBD5-B84F-817C-4E4E4A5BF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039" y="574670"/>
            <a:ext cx="3952661" cy="144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600" b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52423AD-C43B-154F-AE52-1EF4536ED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038" y="2230767"/>
            <a:ext cx="4545427" cy="8187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2AF0F27-985E-3547-8BF7-11745F4EF9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9472" y="3381191"/>
            <a:ext cx="5318156" cy="13274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227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A6B7E91-6EC9-DF40-95A4-B51E12CCA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53D8343-6210-6B41-A386-6177E69331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804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241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C2D1F39-0FFA-8244-BB67-A17FB79AB2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6290DA1-0282-6049-BFED-22E37E0DE2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39600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58F1E2FD-63FF-0D4E-A1CB-A34BBB0703A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1985999"/>
            <a:ext cx="3996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637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FF1109A-64F3-CD4A-982A-44ECD9A06A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BAA0E1E-C48E-B744-9FBC-8CE9C53EE0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95972" y="1985999"/>
            <a:ext cx="39600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6B950E3-89C3-A440-9217-45FD39D617B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75972" y="1985999"/>
            <a:ext cx="3996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68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67A891A-7904-E543-9720-E820412AF7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296326B-7F0F-3544-B11A-8DE984ADCF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79734" cy="3960000"/>
          </a:xfrm>
          <a:prstGeom prst="rect">
            <a:avLst/>
          </a:prstGeom>
        </p:spPr>
        <p:txBody>
          <a:bodyPr numCol="1"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46C89DED-E004-744F-87C7-BF6C59AC6BD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1985999"/>
            <a:ext cx="3996000" cy="183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372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50B2CB8-D3A7-4A46-863E-CCD1412699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8035AC8-8CAA-3E40-89A4-2EB0B46C1F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79734" cy="3960000"/>
          </a:xfrm>
          <a:prstGeom prst="rect">
            <a:avLst/>
          </a:prstGeom>
        </p:spPr>
        <p:txBody>
          <a:bodyPr numCol="1"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073AA17-48D3-0849-B09A-CA0F79508A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4122699"/>
            <a:ext cx="3996000" cy="183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44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AB7E03C-A7E1-BF4C-884D-D65977732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972" y="1973299"/>
            <a:ext cx="8280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2A5E19-EA30-7344-B140-1DBEB35E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565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A6B7E91-6EC9-DF40-95A4-B51E12CCA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53D8343-6210-6B41-A386-6177E69331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804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33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C2D1F39-0FFA-8244-BB67-A17FB79AB2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6290DA1-0282-6049-BFED-22E37E0DE2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39600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58F1E2FD-63FF-0D4E-A1CB-A34BBB0703A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1985999"/>
            <a:ext cx="3996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5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FF1109A-64F3-CD4A-982A-44ECD9A06A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BAA0E1E-C48E-B744-9FBC-8CE9C53EE0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95972" y="1985999"/>
            <a:ext cx="39600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6B950E3-89C3-A440-9217-45FD39D617B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75972" y="1985999"/>
            <a:ext cx="3996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6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67A891A-7904-E543-9720-E820412AF7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296326B-7F0F-3544-B11A-8DE984ADCF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79734" cy="3960000"/>
          </a:xfrm>
          <a:prstGeom prst="rect">
            <a:avLst/>
          </a:prstGeom>
        </p:spPr>
        <p:txBody>
          <a:bodyPr numCol="1"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46C89DED-E004-744F-87C7-BF6C59AC6BD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1985999"/>
            <a:ext cx="3996000" cy="183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52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50B2CB8-D3A7-4A46-863E-CCD1412699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8035AC8-8CAA-3E40-89A4-2EB0B46C1F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79734" cy="3960000"/>
          </a:xfrm>
          <a:prstGeom prst="rect">
            <a:avLst/>
          </a:prstGeom>
        </p:spPr>
        <p:txBody>
          <a:bodyPr numCol="1"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073AA17-48D3-0849-B09A-CA0F79508A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4122699"/>
            <a:ext cx="3996000" cy="183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9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9/20/2023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503" y="310287"/>
            <a:ext cx="3928735" cy="853352"/>
          </a:xfrm>
        </p:spPr>
        <p:txBody>
          <a:bodyPr>
            <a:normAutofit/>
          </a:bodyPr>
          <a:lstStyle>
            <a:lvl1pPr>
              <a:defRPr sz="27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503" y="981076"/>
            <a:ext cx="2686050" cy="365126"/>
          </a:xfrm>
        </p:spPr>
        <p:txBody>
          <a:bodyPr>
            <a:normAutofit/>
          </a:bodyPr>
          <a:lstStyle>
            <a:lvl1pPr marL="0" indent="0">
              <a:spcBef>
                <a:spcPts val="675"/>
              </a:spcBef>
              <a:buNone/>
              <a:defRPr sz="15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455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AB7E03C-A7E1-BF4C-884D-D65977732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972" y="1973299"/>
            <a:ext cx="8280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2A5E19-EA30-7344-B140-1DBEB35E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61270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880BC0E9-410C-4F42-900F-5631CBFDA0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7508" r="8340"/>
          <a:stretch/>
        </p:blipFill>
        <p:spPr>
          <a:xfrm>
            <a:off x="-50800" y="-52602"/>
            <a:ext cx="9271000" cy="69868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D6DF1D-E285-0B43-9578-7129550545A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007" y="370099"/>
            <a:ext cx="1354356" cy="67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69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73C6417-E97D-F04D-B7C2-2FD59F3F189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616" y="370099"/>
            <a:ext cx="1354356" cy="671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563FFC-B27A-CE4A-8B76-9A1FBB829607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6286051"/>
            <a:ext cx="9144000" cy="57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35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D65895-412C-C540-B98A-755D0CC2FA2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616" y="370099"/>
            <a:ext cx="1354356" cy="671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07E8B5F-7CC3-4C93-8BA8-5AF6CA2B760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267450"/>
            <a:ext cx="9144000" cy="79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29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322CF-D81D-9A47-A22D-697711872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039" y="574670"/>
            <a:ext cx="4269462" cy="1440000"/>
          </a:xfrm>
        </p:spPr>
        <p:txBody>
          <a:bodyPr>
            <a:normAutofit fontScale="90000"/>
          </a:bodyPr>
          <a:lstStyle/>
          <a:p>
            <a:r>
              <a:rPr lang="en-US" dirty="0"/>
              <a:t>BSW ICS Procurement Service </a:t>
            </a:r>
            <a:r>
              <a:rPr lang="en-US" dirty="0" err="1"/>
              <a:t>Organisation</a:t>
            </a:r>
            <a:r>
              <a:rPr lang="en-US" dirty="0"/>
              <a:t> Chart </a:t>
            </a:r>
            <a:br>
              <a:rPr lang="en-US" dirty="0"/>
            </a:br>
            <a:r>
              <a:rPr lang="en-US" dirty="0"/>
              <a:t>for FOI request FOI_7382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6CD86-BC26-AE4A-A6CE-D41AF99895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Prepared 23</a:t>
            </a:r>
            <a:r>
              <a:rPr lang="en-US" baseline="30000" dirty="0"/>
              <a:t>rd</a:t>
            </a:r>
            <a:r>
              <a:rPr lang="en-US" dirty="0"/>
              <a:t> August 2023, based on information as at 31</a:t>
            </a:r>
            <a:r>
              <a:rPr lang="en-US" baseline="30000" dirty="0"/>
              <a:t>st</a:t>
            </a:r>
            <a:r>
              <a:rPr lang="en-US" dirty="0"/>
              <a:t> July 2023</a:t>
            </a:r>
          </a:p>
        </p:txBody>
      </p:sp>
    </p:spTree>
    <p:extLst>
      <p:ext uri="{BB962C8B-B14F-4D97-AF65-F5344CB8AC3E}">
        <p14:creationId xmlns:p14="http://schemas.microsoft.com/office/powerpoint/2010/main" val="125069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E617394-FD52-43AC-83A4-5FCD7BABC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CONTOSO 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337FEA-743A-4D71-9333-56F59A5849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Organization chart</a:t>
            </a:r>
          </a:p>
        </p:txBody>
      </p:sp>
      <p:sp>
        <p:nvSpPr>
          <p:cNvPr id="214" name="Rectangle 213" descr="decorative element">
            <a:extLst>
              <a:ext uri="{FF2B5EF4-FFF2-40B4-BE49-F238E27FC236}">
                <a16:creationId xmlns:a16="http://schemas.microsoft.com/office/drawing/2014/main" id="{16704A75-B346-4E41-B0E5-B89322F3AE57}"/>
              </a:ext>
            </a:extLst>
          </p:cNvPr>
          <p:cNvSpPr/>
          <p:nvPr/>
        </p:nvSpPr>
        <p:spPr>
          <a:xfrm>
            <a:off x="6435143" y="364352"/>
            <a:ext cx="81000" cy="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endParaRPr lang="en-US" sz="525" dirty="0">
              <a:solidFill>
                <a:schemeClr val="bg1"/>
              </a:solidFill>
            </a:endParaRPr>
          </a:p>
        </p:txBody>
      </p:sp>
      <p:sp>
        <p:nvSpPr>
          <p:cNvPr id="216" name="Rectangle 215" descr="decorative element">
            <a:extLst>
              <a:ext uri="{FF2B5EF4-FFF2-40B4-BE49-F238E27FC236}">
                <a16:creationId xmlns:a16="http://schemas.microsoft.com/office/drawing/2014/main" id="{1E2D3A68-A542-48BA-A217-B074F4C32E1F}"/>
              </a:ext>
            </a:extLst>
          </p:cNvPr>
          <p:cNvSpPr/>
          <p:nvPr/>
        </p:nvSpPr>
        <p:spPr>
          <a:xfrm>
            <a:off x="6544704" y="301689"/>
            <a:ext cx="449581" cy="198878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86" tIns="0" rIns="4286" bIns="0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r>
              <a:rPr lang="en-US" sz="600" dirty="0">
                <a:solidFill>
                  <a:schemeClr val="tx1"/>
                </a:solidFill>
              </a:rPr>
              <a:t>Sourcing</a:t>
            </a:r>
          </a:p>
        </p:txBody>
      </p:sp>
      <p:sp>
        <p:nvSpPr>
          <p:cNvPr id="212" name="Rectangle 211" descr="decorative element">
            <a:extLst>
              <a:ext uri="{FF2B5EF4-FFF2-40B4-BE49-F238E27FC236}">
                <a16:creationId xmlns:a16="http://schemas.microsoft.com/office/drawing/2014/main" id="{78525528-D696-4051-A168-1EEDC39E1520}"/>
              </a:ext>
            </a:extLst>
          </p:cNvPr>
          <p:cNvSpPr/>
          <p:nvPr/>
        </p:nvSpPr>
        <p:spPr>
          <a:xfrm>
            <a:off x="6435660" y="554639"/>
            <a:ext cx="81000" cy="81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endParaRPr lang="en-US" sz="525" dirty="0">
              <a:solidFill>
                <a:schemeClr val="bg1"/>
              </a:solidFill>
            </a:endParaRPr>
          </a:p>
        </p:txBody>
      </p:sp>
      <p:sp>
        <p:nvSpPr>
          <p:cNvPr id="218" name="Rectangle 217" descr="decorative element">
            <a:extLst>
              <a:ext uri="{FF2B5EF4-FFF2-40B4-BE49-F238E27FC236}">
                <a16:creationId xmlns:a16="http://schemas.microsoft.com/office/drawing/2014/main" id="{A50A05D4-FD98-47D3-A6F4-E18865EE4200}"/>
              </a:ext>
            </a:extLst>
          </p:cNvPr>
          <p:cNvSpPr/>
          <p:nvPr/>
        </p:nvSpPr>
        <p:spPr>
          <a:xfrm>
            <a:off x="6611846" y="493812"/>
            <a:ext cx="466644" cy="198878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86" tIns="0" rIns="4286" bIns="0" numCol="1" spcCol="1270" anchor="ctr" anchorCtr="0">
            <a:noAutofit/>
            <a:flatTx/>
          </a:bodyPr>
          <a:lstStyle/>
          <a:p>
            <a:pPr defTabSz="300038">
              <a:spcBef>
                <a:spcPct val="0"/>
              </a:spcBef>
              <a:spcAft>
                <a:spcPct val="35000"/>
              </a:spcAft>
            </a:pPr>
            <a:r>
              <a:rPr lang="en-US" sz="600" dirty="0">
                <a:solidFill>
                  <a:schemeClr val="tx1"/>
                </a:solidFill>
              </a:rPr>
              <a:t>Operations &amp; Systems</a:t>
            </a:r>
          </a:p>
        </p:txBody>
      </p:sp>
      <p:sp>
        <p:nvSpPr>
          <p:cNvPr id="210" name="Rectangle 209" descr="decorative element">
            <a:extLst>
              <a:ext uri="{FF2B5EF4-FFF2-40B4-BE49-F238E27FC236}">
                <a16:creationId xmlns:a16="http://schemas.microsoft.com/office/drawing/2014/main" id="{3D0CC422-902A-4D8F-AA6A-E9A681A2E9BF}"/>
              </a:ext>
            </a:extLst>
          </p:cNvPr>
          <p:cNvSpPr/>
          <p:nvPr/>
        </p:nvSpPr>
        <p:spPr>
          <a:xfrm>
            <a:off x="6436178" y="711968"/>
            <a:ext cx="81000" cy="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endParaRPr lang="en-US" sz="525" dirty="0">
              <a:solidFill>
                <a:schemeClr val="bg1"/>
              </a:solidFill>
            </a:endParaRPr>
          </a:p>
        </p:txBody>
      </p:sp>
      <p:sp>
        <p:nvSpPr>
          <p:cNvPr id="220" name="Rectangle 219" descr="decorative element">
            <a:extLst>
              <a:ext uri="{FF2B5EF4-FFF2-40B4-BE49-F238E27FC236}">
                <a16:creationId xmlns:a16="http://schemas.microsoft.com/office/drawing/2014/main" id="{F6A83501-0BBC-4414-A5AC-BA2E93F7106C}"/>
              </a:ext>
            </a:extLst>
          </p:cNvPr>
          <p:cNvSpPr/>
          <p:nvPr/>
        </p:nvSpPr>
        <p:spPr>
          <a:xfrm>
            <a:off x="6501439" y="698628"/>
            <a:ext cx="687459" cy="178996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86" tIns="0" rIns="4286" bIns="0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r>
              <a:rPr lang="en-US" sz="600" dirty="0">
                <a:solidFill>
                  <a:schemeClr val="tx1"/>
                </a:solidFill>
              </a:rPr>
              <a:t>Supply Chain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C54223A-2F2C-4434-A30B-92D8CEE93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956325" y="1594114"/>
            <a:ext cx="3619580" cy="140829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75487" y="1605701"/>
            <a:ext cx="0" cy="13716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E8574014-9F7A-4AC9-82C3-EE7EF06CA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978427" y="1118112"/>
            <a:ext cx="601514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575487" y="792968"/>
            <a:ext cx="1" cy="812733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185DC171-E6CD-4880-8EF4-7E0DB7F6C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72000" y="1605701"/>
            <a:ext cx="3728357" cy="189569"/>
          </a:xfrm>
          <a:prstGeom prst="bentConnector3">
            <a:avLst>
              <a:gd name="adj1" fmla="val 100252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9F8E36AE-8112-4AB3-A8DE-74BA44D979A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23360" y="330108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noFill/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4286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Rob Webb </a:t>
            </a:r>
            <a:r>
              <a:rPr lang="en-US" sz="750" dirty="0">
                <a:solidFill>
                  <a:schemeClr val="tx1"/>
                </a:solidFill>
              </a:rPr>
              <a:t>Director of Procurement Band 9</a:t>
            </a:r>
            <a:endParaRPr lang="en-US" sz="675" dirty="0">
              <a:solidFill>
                <a:schemeClr val="tx1"/>
              </a:solidFill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6A4C5873-4BF5-4C5F-8225-ED59A938370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2833369" y="841125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noFill/>
          <a:ln w="9525" cap="rnd" cmpd="sng" algn="ctr">
            <a:noFill/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463040"/>
                      <a:gd name="connsiteY0" fmla="*/ 0 h 777240"/>
                      <a:gd name="connsiteX1" fmla="*/ 394958 w 1463040"/>
                      <a:gd name="connsiteY1" fmla="*/ 0 h 777240"/>
                      <a:gd name="connsiteX2" fmla="*/ 1063934 w 1463040"/>
                      <a:gd name="connsiteY2" fmla="*/ 0 h 777240"/>
                      <a:gd name="connsiteX3" fmla="*/ 1074646 w 1463040"/>
                      <a:gd name="connsiteY3" fmla="*/ 0 h 777240"/>
                      <a:gd name="connsiteX4" fmla="*/ 1463040 w 1463040"/>
                      <a:gd name="connsiteY4" fmla="*/ 388620 h 777240"/>
                      <a:gd name="connsiteX5" fmla="*/ 1074646 w 1463040"/>
                      <a:gd name="connsiteY5" fmla="*/ 777240 h 777240"/>
                      <a:gd name="connsiteX6" fmla="*/ 1063934 w 1463040"/>
                      <a:gd name="connsiteY6" fmla="*/ 777240 h 777240"/>
                      <a:gd name="connsiteX7" fmla="*/ 394958 w 1463040"/>
                      <a:gd name="connsiteY7" fmla="*/ 777240 h 777240"/>
                      <a:gd name="connsiteX8" fmla="*/ 0 w 1463040"/>
                      <a:gd name="connsiteY8" fmla="*/ 777240 h 777240"/>
                      <a:gd name="connsiteX9" fmla="*/ 0 w 1463040"/>
                      <a:gd name="connsiteY9" fmla="*/ 0 h 7772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463040" h="777240" fill="none" extrusionOk="0">
                        <a:moveTo>
                          <a:pt x="0" y="0"/>
                        </a:moveTo>
                        <a:cubicBezTo>
                          <a:pt x="149187" y="24543"/>
                          <a:pt x="254873" y="22261"/>
                          <a:pt x="394958" y="0"/>
                        </a:cubicBezTo>
                        <a:cubicBezTo>
                          <a:pt x="558875" y="-5510"/>
                          <a:pt x="940180" y="-27455"/>
                          <a:pt x="1063934" y="0"/>
                        </a:cubicBezTo>
                        <a:cubicBezTo>
                          <a:pt x="1068401" y="-778"/>
                          <a:pt x="1072659" y="870"/>
                          <a:pt x="1074646" y="0"/>
                        </a:cubicBezTo>
                        <a:cubicBezTo>
                          <a:pt x="1259310" y="4900"/>
                          <a:pt x="1442731" y="159977"/>
                          <a:pt x="1463040" y="388620"/>
                        </a:cubicBezTo>
                        <a:cubicBezTo>
                          <a:pt x="1446068" y="602044"/>
                          <a:pt x="1284479" y="767719"/>
                          <a:pt x="1074646" y="777240"/>
                        </a:cubicBezTo>
                        <a:cubicBezTo>
                          <a:pt x="1072932" y="776524"/>
                          <a:pt x="1065137" y="777185"/>
                          <a:pt x="1063934" y="777240"/>
                        </a:cubicBezTo>
                        <a:cubicBezTo>
                          <a:pt x="959639" y="728011"/>
                          <a:pt x="521524" y="718646"/>
                          <a:pt x="394958" y="777240"/>
                        </a:cubicBezTo>
                        <a:cubicBezTo>
                          <a:pt x="299485" y="810784"/>
                          <a:pt x="101984" y="789372"/>
                          <a:pt x="0" y="777240"/>
                        </a:cubicBezTo>
                        <a:cubicBezTo>
                          <a:pt x="-17041" y="599066"/>
                          <a:pt x="-24866" y="158777"/>
                          <a:pt x="0" y="0"/>
                        </a:cubicBezTo>
                        <a:close/>
                      </a:path>
                      <a:path w="1463040" h="777240" stroke="0" extrusionOk="0">
                        <a:moveTo>
                          <a:pt x="0" y="0"/>
                        </a:moveTo>
                        <a:cubicBezTo>
                          <a:pt x="138563" y="-30316"/>
                          <a:pt x="334554" y="33254"/>
                          <a:pt x="394958" y="0"/>
                        </a:cubicBezTo>
                        <a:cubicBezTo>
                          <a:pt x="519470" y="8832"/>
                          <a:pt x="932254" y="13236"/>
                          <a:pt x="1063934" y="0"/>
                        </a:cubicBezTo>
                        <a:cubicBezTo>
                          <a:pt x="1065422" y="272"/>
                          <a:pt x="1071813" y="423"/>
                          <a:pt x="1074646" y="0"/>
                        </a:cubicBezTo>
                        <a:cubicBezTo>
                          <a:pt x="1268247" y="-11437"/>
                          <a:pt x="1484771" y="184373"/>
                          <a:pt x="1463040" y="388620"/>
                        </a:cubicBezTo>
                        <a:cubicBezTo>
                          <a:pt x="1467640" y="603795"/>
                          <a:pt x="1297805" y="759427"/>
                          <a:pt x="1074646" y="777240"/>
                        </a:cubicBezTo>
                        <a:cubicBezTo>
                          <a:pt x="1072040" y="777375"/>
                          <a:pt x="1065967" y="777099"/>
                          <a:pt x="1063934" y="777240"/>
                        </a:cubicBezTo>
                        <a:cubicBezTo>
                          <a:pt x="949576" y="767662"/>
                          <a:pt x="525852" y="833207"/>
                          <a:pt x="394958" y="777240"/>
                        </a:cubicBezTo>
                        <a:cubicBezTo>
                          <a:pt x="292915" y="773853"/>
                          <a:pt x="106496" y="800934"/>
                          <a:pt x="0" y="777240"/>
                        </a:cubicBezTo>
                        <a:cubicBezTo>
                          <a:pt x="-45094" y="435638"/>
                          <a:pt x="-44697" y="17801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Kelly Willoughby</a:t>
            </a:r>
          </a:p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75" dirty="0">
                <a:solidFill>
                  <a:schemeClr val="tx1"/>
                </a:solidFill>
              </a:rPr>
              <a:t>Deputy Director of Procurement Band 8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2B04C355-4C0E-4D22-9C61-7C3A583C109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03248" y="1782649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8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Head of Sourcing &amp; Deputy Head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8 x 4</a:t>
            </a:r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AB567785-3E0A-4AED-B10A-D64ADC85A2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61182" y="4518078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Procurement Specialists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4 x 4</a:t>
            </a:r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959D0B9B-BB91-4406-8BCC-DF7B6EEC62A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03248" y="2503197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Senior Procurement Specialists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7 x 7</a:t>
            </a:r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78C5FA5B-7E17-4BCB-A478-30CF0BA162D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118923" y="1774877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Head of Ops &amp; Systems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8 x 1</a:t>
            </a:r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F48F7296-71AD-4E9A-BE57-BDD615CFC44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52327" y="2446814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Procurement Managers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7 x 2</a:t>
            </a:r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D0DCC586-8E45-4570-8074-F47CE1BCE64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55814" y="3164496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Operational Managers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6 x 2</a:t>
            </a:r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9FBBC56F-8F0C-4B9E-8708-C5382A6156C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104257" y="3828156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Team Lead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5 x 1</a:t>
            </a:r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DD7CD539-73DA-49DE-B59E-6A5B1038AB5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742383" y="1833015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427 h 777240"/>
              <a:gd name="connsiteX10" fmla="*/ 63698 w 1463040"/>
              <a:gd name="connsiteY10" fmla="*/ 769006 h 777240"/>
              <a:gd name="connsiteX11" fmla="*/ 373997 w 1463040"/>
              <a:gd name="connsiteY11" fmla="*/ 388281 h 777240"/>
              <a:gd name="connsiteX12" fmla="*/ 63698 w 1463040"/>
              <a:gd name="connsiteY12" fmla="*/ 7557 h 777240"/>
              <a:gd name="connsiteX13" fmla="*/ 0 w 1463040"/>
              <a:gd name="connsiteY13" fmla="*/ 1135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427"/>
                </a:lnTo>
                <a:lnTo>
                  <a:pt x="63698" y="769006"/>
                </a:lnTo>
                <a:cubicBezTo>
                  <a:pt x="240785" y="732768"/>
                  <a:pt x="373997" y="576082"/>
                  <a:pt x="373997" y="388281"/>
                </a:cubicBezTo>
                <a:cubicBezTo>
                  <a:pt x="373997" y="200481"/>
                  <a:pt x="240785" y="43794"/>
                  <a:pt x="63698" y="7557"/>
                </a:cubicBezTo>
                <a:lnTo>
                  <a:pt x="0" y="1135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Head of Supply Chain Band 8 x 1</a:t>
            </a:r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CFAE2E21-0C65-4B4E-9C93-468B25FE3D8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5787" y="3733149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427 h 777240"/>
              <a:gd name="connsiteX10" fmla="*/ 63698 w 1463040"/>
              <a:gd name="connsiteY10" fmla="*/ 769006 h 777240"/>
              <a:gd name="connsiteX11" fmla="*/ 373997 w 1463040"/>
              <a:gd name="connsiteY11" fmla="*/ 388281 h 777240"/>
              <a:gd name="connsiteX12" fmla="*/ 63698 w 1463040"/>
              <a:gd name="connsiteY12" fmla="*/ 7557 h 777240"/>
              <a:gd name="connsiteX13" fmla="*/ 0 w 1463040"/>
              <a:gd name="connsiteY13" fmla="*/ 1135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427"/>
                </a:lnTo>
                <a:lnTo>
                  <a:pt x="63698" y="769006"/>
                </a:lnTo>
                <a:cubicBezTo>
                  <a:pt x="240785" y="732769"/>
                  <a:pt x="373997" y="576082"/>
                  <a:pt x="373997" y="388281"/>
                </a:cubicBezTo>
                <a:cubicBezTo>
                  <a:pt x="373997" y="200481"/>
                  <a:pt x="240785" y="43794"/>
                  <a:pt x="63698" y="7557"/>
                </a:cubicBezTo>
                <a:lnTo>
                  <a:pt x="0" y="1135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Deputy Supply Chain Managers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5 x 2</a:t>
            </a:r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1AFB1246-C9BE-4226-99A3-3E2341A72B4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5787" y="4362825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Supervisors</a:t>
            </a:r>
          </a:p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4 x 9</a:t>
            </a:r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235D3EA8-C256-4F3D-B885-70DECB75E2D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1333" y="5002742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Coordinators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3 x 33</a:t>
            </a:r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FE9C2AFD-C05A-42A3-85AC-D56BAAD88A5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5787" y="2448793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Manager</a:t>
            </a:r>
          </a:p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7 x 1</a:t>
            </a:r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F891B7B3-F100-411D-B13A-E0DEECB366F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5787" y="3097823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Managers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6 x 3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235C1A06-890A-BF65-8025-3EF0D9D1CA7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2215" y="3185680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Procurement Specialists/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Managers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6 x 10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0CC71E0-8B8F-B07A-5889-98C699C90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579941" y="1120982"/>
            <a:ext cx="601514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30DA7D9-7C23-1231-60C7-A4CDF4082BA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018397" y="806278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noFill/>
          <a:ln w="9525" cap="rnd" cmpd="sng" algn="ctr">
            <a:noFill/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463040"/>
                      <a:gd name="connsiteY0" fmla="*/ 0 h 777240"/>
                      <a:gd name="connsiteX1" fmla="*/ 394958 w 1463040"/>
                      <a:gd name="connsiteY1" fmla="*/ 0 h 777240"/>
                      <a:gd name="connsiteX2" fmla="*/ 1063934 w 1463040"/>
                      <a:gd name="connsiteY2" fmla="*/ 0 h 777240"/>
                      <a:gd name="connsiteX3" fmla="*/ 1074646 w 1463040"/>
                      <a:gd name="connsiteY3" fmla="*/ 0 h 777240"/>
                      <a:gd name="connsiteX4" fmla="*/ 1463040 w 1463040"/>
                      <a:gd name="connsiteY4" fmla="*/ 388620 h 777240"/>
                      <a:gd name="connsiteX5" fmla="*/ 1074646 w 1463040"/>
                      <a:gd name="connsiteY5" fmla="*/ 777240 h 777240"/>
                      <a:gd name="connsiteX6" fmla="*/ 1063934 w 1463040"/>
                      <a:gd name="connsiteY6" fmla="*/ 777240 h 777240"/>
                      <a:gd name="connsiteX7" fmla="*/ 394958 w 1463040"/>
                      <a:gd name="connsiteY7" fmla="*/ 777240 h 777240"/>
                      <a:gd name="connsiteX8" fmla="*/ 0 w 1463040"/>
                      <a:gd name="connsiteY8" fmla="*/ 777240 h 777240"/>
                      <a:gd name="connsiteX9" fmla="*/ 0 w 1463040"/>
                      <a:gd name="connsiteY9" fmla="*/ 0 h 7772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463040" h="777240" fill="none" extrusionOk="0">
                        <a:moveTo>
                          <a:pt x="0" y="0"/>
                        </a:moveTo>
                        <a:cubicBezTo>
                          <a:pt x="149187" y="24543"/>
                          <a:pt x="254873" y="22261"/>
                          <a:pt x="394958" y="0"/>
                        </a:cubicBezTo>
                        <a:cubicBezTo>
                          <a:pt x="558875" y="-5510"/>
                          <a:pt x="940180" y="-27455"/>
                          <a:pt x="1063934" y="0"/>
                        </a:cubicBezTo>
                        <a:cubicBezTo>
                          <a:pt x="1068401" y="-778"/>
                          <a:pt x="1072659" y="870"/>
                          <a:pt x="1074646" y="0"/>
                        </a:cubicBezTo>
                        <a:cubicBezTo>
                          <a:pt x="1259310" y="4900"/>
                          <a:pt x="1442731" y="159977"/>
                          <a:pt x="1463040" y="388620"/>
                        </a:cubicBezTo>
                        <a:cubicBezTo>
                          <a:pt x="1446068" y="602044"/>
                          <a:pt x="1284479" y="767719"/>
                          <a:pt x="1074646" y="777240"/>
                        </a:cubicBezTo>
                        <a:cubicBezTo>
                          <a:pt x="1072932" y="776524"/>
                          <a:pt x="1065137" y="777185"/>
                          <a:pt x="1063934" y="777240"/>
                        </a:cubicBezTo>
                        <a:cubicBezTo>
                          <a:pt x="959639" y="728011"/>
                          <a:pt x="521524" y="718646"/>
                          <a:pt x="394958" y="777240"/>
                        </a:cubicBezTo>
                        <a:cubicBezTo>
                          <a:pt x="299485" y="810784"/>
                          <a:pt x="101984" y="789372"/>
                          <a:pt x="0" y="777240"/>
                        </a:cubicBezTo>
                        <a:cubicBezTo>
                          <a:pt x="-17041" y="599066"/>
                          <a:pt x="-24866" y="158777"/>
                          <a:pt x="0" y="0"/>
                        </a:cubicBezTo>
                        <a:close/>
                      </a:path>
                      <a:path w="1463040" h="777240" stroke="0" extrusionOk="0">
                        <a:moveTo>
                          <a:pt x="0" y="0"/>
                        </a:moveTo>
                        <a:cubicBezTo>
                          <a:pt x="138563" y="-30316"/>
                          <a:pt x="334554" y="33254"/>
                          <a:pt x="394958" y="0"/>
                        </a:cubicBezTo>
                        <a:cubicBezTo>
                          <a:pt x="519470" y="8832"/>
                          <a:pt x="932254" y="13236"/>
                          <a:pt x="1063934" y="0"/>
                        </a:cubicBezTo>
                        <a:cubicBezTo>
                          <a:pt x="1065422" y="272"/>
                          <a:pt x="1071813" y="423"/>
                          <a:pt x="1074646" y="0"/>
                        </a:cubicBezTo>
                        <a:cubicBezTo>
                          <a:pt x="1268247" y="-11437"/>
                          <a:pt x="1484771" y="184373"/>
                          <a:pt x="1463040" y="388620"/>
                        </a:cubicBezTo>
                        <a:cubicBezTo>
                          <a:pt x="1467640" y="603795"/>
                          <a:pt x="1297805" y="759427"/>
                          <a:pt x="1074646" y="777240"/>
                        </a:cubicBezTo>
                        <a:cubicBezTo>
                          <a:pt x="1072040" y="777375"/>
                          <a:pt x="1065967" y="777099"/>
                          <a:pt x="1063934" y="777240"/>
                        </a:cubicBezTo>
                        <a:cubicBezTo>
                          <a:pt x="949576" y="767662"/>
                          <a:pt x="525852" y="833207"/>
                          <a:pt x="394958" y="777240"/>
                        </a:cubicBezTo>
                        <a:cubicBezTo>
                          <a:pt x="292915" y="773853"/>
                          <a:pt x="106496" y="800934"/>
                          <a:pt x="0" y="777240"/>
                        </a:cubicBezTo>
                        <a:cubicBezTo>
                          <a:pt x="-45094" y="435638"/>
                          <a:pt x="-44697" y="17801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PA to Director &amp; Deputy Director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4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ABE08BB-8864-650E-D456-1358C3303C4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2215" y="3854459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Procurement Specialists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5 x 4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CF769EE-7037-CE38-2049-4CA9F64A7EF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56728" y="5205396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Procurement Assistants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3 x 5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62C5212-BC4F-0111-66EB-BF36A0B6B3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60268" y="4496849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Team Lead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4 x 4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6870AF2-448D-7337-41DE-29E815FBB40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55814" y="5165100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Administrators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3 x 15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7A8F418-7FD6-6D3D-2FCA-B86386B3EF5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1333" y="5651772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Assistants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2 x 12</a:t>
            </a:r>
          </a:p>
        </p:txBody>
      </p:sp>
    </p:spTree>
    <p:extLst>
      <p:ext uri="{BB962C8B-B14F-4D97-AF65-F5344CB8AC3E}">
        <p14:creationId xmlns:p14="http://schemas.microsoft.com/office/powerpoint/2010/main" val="2757772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mproving Together">
      <a:dk1>
        <a:srgbClr val="231F20"/>
      </a:dk1>
      <a:lt1>
        <a:srgbClr val="FFFFFF"/>
      </a:lt1>
      <a:dk2>
        <a:srgbClr val="768692"/>
      </a:dk2>
      <a:lt2>
        <a:srgbClr val="8DA3C2"/>
      </a:lt2>
      <a:accent1>
        <a:srgbClr val="005EB8"/>
      </a:accent1>
      <a:accent2>
        <a:srgbClr val="AE2473"/>
      </a:accent2>
      <a:accent3>
        <a:srgbClr val="FFB81C"/>
      </a:accent3>
      <a:accent4>
        <a:srgbClr val="78BE20"/>
      </a:accent4>
      <a:accent5>
        <a:srgbClr val="00A399"/>
      </a:accent5>
      <a:accent6>
        <a:srgbClr val="33007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isbury Hospital Powerpoint Template.potx" id="{67F69372-F704-4FA6-BE5D-163228D044C1}" vid="{A087E1DE-A752-4359-88B0-44A090EF1A43}"/>
    </a:ext>
  </a:extLst>
</a:theme>
</file>

<file path=ppt/theme/theme2.xml><?xml version="1.0" encoding="utf-8"?>
<a:theme xmlns:a="http://schemas.openxmlformats.org/drawingml/2006/main" name="2_Office Theme">
  <a:themeElements>
    <a:clrScheme name="Improving Together">
      <a:dk1>
        <a:srgbClr val="231F20"/>
      </a:dk1>
      <a:lt1>
        <a:srgbClr val="FFFFFF"/>
      </a:lt1>
      <a:dk2>
        <a:srgbClr val="768692"/>
      </a:dk2>
      <a:lt2>
        <a:srgbClr val="8DA3C2"/>
      </a:lt2>
      <a:accent1>
        <a:srgbClr val="005EB8"/>
      </a:accent1>
      <a:accent2>
        <a:srgbClr val="AE2473"/>
      </a:accent2>
      <a:accent3>
        <a:srgbClr val="FFB81C"/>
      </a:accent3>
      <a:accent4>
        <a:srgbClr val="78BE20"/>
      </a:accent4>
      <a:accent5>
        <a:srgbClr val="00A399"/>
      </a:accent5>
      <a:accent6>
        <a:srgbClr val="33007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isbury Hospital Powerpoint Template.potx" id="{67F69372-F704-4FA6-BE5D-163228D044C1}" vid="{D28ED894-5A03-418C-9EDA-37EBBE65712B}"/>
    </a:ext>
  </a:extLst>
</a:theme>
</file>

<file path=ppt/theme/theme3.xml><?xml version="1.0" encoding="utf-8"?>
<a:theme xmlns:a="http://schemas.openxmlformats.org/drawingml/2006/main" name="3_Office Theme">
  <a:themeElements>
    <a:clrScheme name="Improving Together">
      <a:dk1>
        <a:srgbClr val="231F20"/>
      </a:dk1>
      <a:lt1>
        <a:srgbClr val="FFFFFF"/>
      </a:lt1>
      <a:dk2>
        <a:srgbClr val="768692"/>
      </a:dk2>
      <a:lt2>
        <a:srgbClr val="8DA3C2"/>
      </a:lt2>
      <a:accent1>
        <a:srgbClr val="005EB8"/>
      </a:accent1>
      <a:accent2>
        <a:srgbClr val="AE2473"/>
      </a:accent2>
      <a:accent3>
        <a:srgbClr val="FFB81C"/>
      </a:accent3>
      <a:accent4>
        <a:srgbClr val="78BE20"/>
      </a:accent4>
      <a:accent5>
        <a:srgbClr val="00A399"/>
      </a:accent5>
      <a:accent6>
        <a:srgbClr val="33007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isbury Hospital Powerpoint Template.potx" id="{67F69372-F704-4FA6-BE5D-163228D044C1}" vid="{6E22D632-7E2F-4E8F-B380-346AA10CD31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286</TotalTime>
  <Words>209</Words>
  <Application>Microsoft Office PowerPoint</Application>
  <PresentationFormat>On-screen Show (4:3)</PresentationFormat>
  <Paragraphs>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1_Office Theme</vt:lpstr>
      <vt:lpstr>2_Office Theme</vt:lpstr>
      <vt:lpstr>3_Office Theme</vt:lpstr>
      <vt:lpstr>BSW ICS Procurement Service Organisation Chart  for FOI request FOI_7382</vt:lpstr>
      <vt:lpstr>CONTOSO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BSW ICS Procurement Service Organisation Chart  for FOI request FOI_7382</dc:title>
  <dc:creator>MOBBS, Fiona (SALISBURY NHS FOUNDATION TRUST)</dc:creator>
  <cp:lastModifiedBy>COUSINS, Sharon (SALISBURY NHS FOUNDATION TRUST)</cp:lastModifiedBy>
  <cp:revision>4</cp:revision>
  <dcterms:created xsi:type="dcterms:W3CDTF">2023-08-23T11:59:13Z</dcterms:created>
  <dcterms:modified xsi:type="dcterms:W3CDTF">2023-09-20T15:56:31Z</dcterms:modified>
</cp:coreProperties>
</file>